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6D9A9-B60C-4583-94B0-5A3F91527A38}" v="23" dt="2023-10-31T15:27:10.1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22588391801449"/>
          <c:y val="0.11303902385886823"/>
          <c:w val="0.7875485102392894"/>
          <c:h val="0.650866698932604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$79,123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9A-4774-8223-C1AFA6D614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9A-4774-8223-C1AFA6D614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5E-48BB-B022-769F8AF4E4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9A-4774-8223-C1AFA6D614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89A-4774-8223-C1AFA6D6146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89A-4774-8223-C1AFA6D6146D}"/>
              </c:ext>
            </c:extLst>
          </c:dPt>
          <c:cat>
            <c:strRef>
              <c:f>Sheet1!$A$2:$A$7</c:f>
              <c:strCache>
                <c:ptCount val="6"/>
                <c:pt idx="0">
                  <c:v>Member Contributions</c:v>
                </c:pt>
                <c:pt idx="1">
                  <c:v>Scholarship Classic</c:v>
                </c:pt>
                <c:pt idx="2">
                  <c:v>First Coast Womens</c:v>
                </c:pt>
                <c:pt idx="3">
                  <c:v>Individual</c:v>
                </c:pt>
                <c:pt idx="4">
                  <c:v>PGA Tour</c:v>
                </c:pt>
                <c:pt idx="5">
                  <c:v>JAGA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46380</c:v>
                </c:pt>
                <c:pt idx="1">
                  <c:v>23743</c:v>
                </c:pt>
                <c:pt idx="2">
                  <c:v>3500</c:v>
                </c:pt>
                <c:pt idx="3" formatCode="General">
                  <c:v>0</c:v>
                </c:pt>
                <c:pt idx="4">
                  <c:v>3000</c:v>
                </c:pt>
                <c:pt idx="5">
                  <c:v>2500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E-48BB-B022-769F8AF4E4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$132,760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3F-4291-8BFE-D5F16DC1D2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3F-4291-8BFE-D5F16DC1D2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3F-4291-8BFE-D5F16DC1D2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3F-4291-8BFE-D5F16DC1D20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23F-4291-8BFE-D5F16DC1D20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23F-4291-8BFE-D5F16DC1D20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23F-4291-8BFE-D5F16DC1D209}"/>
              </c:ext>
            </c:extLst>
          </c:dPt>
          <c:cat>
            <c:strRef>
              <c:f>Sheet1!$A$2:$A$8</c:f>
              <c:strCache>
                <c:ptCount val="7"/>
                <c:pt idx="0">
                  <c:v>Community Foundati80on</c:v>
                </c:pt>
                <c:pt idx="1">
                  <c:v>Member Contributions</c:v>
                </c:pt>
                <c:pt idx="2">
                  <c:v>PGA Tour</c:v>
                </c:pt>
                <c:pt idx="3">
                  <c:v>Celebration of Golf</c:v>
                </c:pt>
                <c:pt idx="4">
                  <c:v>Individual</c:v>
                </c:pt>
                <c:pt idx="5">
                  <c:v>First Coast Womens</c:v>
                </c:pt>
                <c:pt idx="6">
                  <c:v>Scholarship Classic</c:v>
                </c:pt>
              </c:strCache>
            </c:strRef>
          </c:cat>
          <c:val>
            <c:numRef>
              <c:f>Sheet1!$B$2:$B$8</c:f>
              <c:numCache>
                <c:formatCode>#,##0</c:formatCode>
                <c:ptCount val="7"/>
                <c:pt idx="0">
                  <c:v>80000</c:v>
                </c:pt>
                <c:pt idx="1">
                  <c:v>36315</c:v>
                </c:pt>
                <c:pt idx="2">
                  <c:v>10000</c:v>
                </c:pt>
                <c:pt idx="3">
                  <c:v>3945</c:v>
                </c:pt>
                <c:pt idx="4">
                  <c:v>1000</c:v>
                </c:pt>
                <c:pt idx="5" formatCode="General">
                  <c:v>500</c:v>
                </c:pt>
                <c:pt idx="6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1B-4336-AADC-5A3B1C5AFD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313537443503118E-2"/>
          <c:y val="0.80768531603045224"/>
          <c:w val="0.94568646255649691"/>
          <c:h val="0.174802824970807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$43,770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A74-4C0D-876A-71F6BB3533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A74-4C0D-876A-71F6BB3533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A74-4C0D-876A-71F6BB3533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A74-4C0D-876A-71F6BB3533A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74-4C0D-876A-71F6BB3533A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A74-4C0D-876A-71F6BB3533A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A74-4C0D-876A-71F6BB3533A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A74-4C0D-876A-71F6BB3533A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A74-4C0D-876A-71F6BB3533A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A74-4C0D-876A-71F6BB3533A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A74-4C0D-876A-71F6BB3533A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A74-4C0D-876A-71F6BB3533AF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0A74-4C0D-876A-71F6BB3533AF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0A74-4C0D-876A-71F6BB3533AF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0A74-4C0D-876A-71F6BB3533AF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0A74-4C0D-876A-71F6BB3533AF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0A74-4C0D-876A-71F6BB3533AF}"/>
              </c:ext>
            </c:extLst>
          </c:dPt>
          <c:cat>
            <c:strRef>
              <c:f>Sheet1!$A$2:$A$18</c:f>
              <c:strCache>
                <c:ptCount val="17"/>
                <c:pt idx="0">
                  <c:v>Champions Club</c:v>
                </c:pt>
                <c:pt idx="1">
                  <c:v>Deerwood</c:v>
                </c:pt>
                <c:pt idx="2">
                  <c:v>San Jose</c:v>
                </c:pt>
                <c:pt idx="3">
                  <c:v>Hyde Park</c:v>
                </c:pt>
                <c:pt idx="4">
                  <c:v>Sawgrass CC</c:v>
                </c:pt>
                <c:pt idx="5">
                  <c:v>Plantation</c:v>
                </c:pt>
                <c:pt idx="6">
                  <c:v>Marsh Landing</c:v>
                </c:pt>
                <c:pt idx="7">
                  <c:v>Marsh Creek</c:v>
                </c:pt>
                <c:pt idx="8">
                  <c:v>Timaquana</c:v>
                </c:pt>
                <c:pt idx="9">
                  <c:v>Hidden Hills</c:v>
                </c:pt>
                <c:pt idx="10">
                  <c:v>Atlantic Beach</c:v>
                </c:pt>
                <c:pt idx="11">
                  <c:v>Jacksonville Golf</c:v>
                </c:pt>
                <c:pt idx="12">
                  <c:v>Jax Beach</c:v>
                </c:pt>
                <c:pt idx="13">
                  <c:v>Julington Creek</c:v>
                </c:pt>
                <c:pt idx="14">
                  <c:v>Palatka</c:v>
                </c:pt>
                <c:pt idx="15">
                  <c:v>Palencia</c:v>
                </c:pt>
                <c:pt idx="16">
                  <c:v>Moore-Myers</c:v>
                </c:pt>
              </c:strCache>
            </c:strRef>
          </c:cat>
          <c:val>
            <c:numRef>
              <c:f>Sheet1!$B$2:$B$18</c:f>
              <c:numCache>
                <c:formatCode>#,##0</c:formatCode>
                <c:ptCount val="17"/>
                <c:pt idx="0">
                  <c:v>1000</c:v>
                </c:pt>
                <c:pt idx="1">
                  <c:v>3000</c:v>
                </c:pt>
                <c:pt idx="2">
                  <c:v>1470</c:v>
                </c:pt>
                <c:pt idx="3">
                  <c:v>2500</c:v>
                </c:pt>
                <c:pt idx="4">
                  <c:v>14780</c:v>
                </c:pt>
                <c:pt idx="5">
                  <c:v>1000</c:v>
                </c:pt>
                <c:pt idx="6">
                  <c:v>3160</c:v>
                </c:pt>
                <c:pt idx="7">
                  <c:v>2725</c:v>
                </c:pt>
                <c:pt idx="8">
                  <c:v>7145</c:v>
                </c:pt>
                <c:pt idx="9" formatCode="General">
                  <c:v>500</c:v>
                </c:pt>
                <c:pt idx="10">
                  <c:v>2000</c:v>
                </c:pt>
                <c:pt idx="11">
                  <c:v>1780</c:v>
                </c:pt>
                <c:pt idx="12">
                  <c:v>1000</c:v>
                </c:pt>
                <c:pt idx="13" formatCode="General">
                  <c:v>10</c:v>
                </c:pt>
                <c:pt idx="14">
                  <c:v>1000</c:v>
                </c:pt>
                <c:pt idx="15">
                  <c:v>1000</c:v>
                </c:pt>
                <c:pt idx="16" formatCode="General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1-482C-AD4B-34C41EBA16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$46,380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9BF-407A-9808-1A620DE1636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9BF-407A-9808-1A620DE1636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9BF-407A-9808-1A620DE163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9BF-407A-9808-1A620DE1636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9BF-407A-9808-1A620DE1636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9BF-407A-9808-1A620DE1636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9BF-407A-9808-1A620DE1636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9BF-407A-9808-1A620DE1636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39BF-407A-9808-1A620DE1636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39BF-407A-9808-1A620DE1636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9BF-407A-9808-1A620DE1636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9BF-407A-9808-1A620DE1636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39BF-407A-9808-1A620DE16364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39BF-407A-9808-1A620DE16364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39BF-407A-9808-1A620DE16364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39BF-407A-9808-1A620DE16364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1-39BF-407A-9808-1A620DE16364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23-39BF-407A-9808-1A620DE16364}"/>
              </c:ext>
            </c:extLst>
          </c:dPt>
          <c:cat>
            <c:strRef>
              <c:f>Sheet1!$A$2:$A$19</c:f>
              <c:strCache>
                <c:ptCount val="18"/>
                <c:pt idx="0">
                  <c:v>Champions Club</c:v>
                </c:pt>
                <c:pt idx="1">
                  <c:v>Deerwood</c:v>
                </c:pt>
                <c:pt idx="2">
                  <c:v>San Jose</c:v>
                </c:pt>
                <c:pt idx="3">
                  <c:v>Sawgrass CC</c:v>
                </c:pt>
                <c:pt idx="4">
                  <c:v>Marsh Landing</c:v>
                </c:pt>
                <c:pt idx="5">
                  <c:v>Marsh Creek</c:v>
                </c:pt>
                <c:pt idx="6">
                  <c:v>PV Inn &amp; Club</c:v>
                </c:pt>
                <c:pt idx="7">
                  <c:v>Timaquana</c:v>
                </c:pt>
                <c:pt idx="8">
                  <c:v>Hidden Hills</c:v>
                </c:pt>
                <c:pt idx="9">
                  <c:v>Atlantic Beach</c:v>
                </c:pt>
                <c:pt idx="10">
                  <c:v>Jacksonville Golf</c:v>
                </c:pt>
                <c:pt idx="11">
                  <c:v>Eagle Harbor</c:v>
                </c:pt>
                <c:pt idx="12">
                  <c:v>Deercreek</c:v>
                </c:pt>
                <c:pt idx="13">
                  <c:v>Windy Harbor</c:v>
                </c:pt>
                <c:pt idx="14">
                  <c:v>Palatka</c:v>
                </c:pt>
                <c:pt idx="15">
                  <c:v>Palencia</c:v>
                </c:pt>
                <c:pt idx="16">
                  <c:v>Moore-Myers</c:v>
                </c:pt>
                <c:pt idx="17">
                  <c:v>S Hampton</c:v>
                </c:pt>
              </c:strCache>
            </c:strRef>
          </c:cat>
          <c:val>
            <c:numRef>
              <c:f>Sheet1!$B$2:$B$19</c:f>
              <c:numCache>
                <c:formatCode>#,##0</c:formatCode>
                <c:ptCount val="18"/>
                <c:pt idx="0" formatCode="General">
                  <c:v>500</c:v>
                </c:pt>
                <c:pt idx="1">
                  <c:v>2550</c:v>
                </c:pt>
                <c:pt idx="2">
                  <c:v>4160</c:v>
                </c:pt>
                <c:pt idx="3">
                  <c:v>15185</c:v>
                </c:pt>
                <c:pt idx="4">
                  <c:v>3560</c:v>
                </c:pt>
                <c:pt idx="5">
                  <c:v>3000</c:v>
                </c:pt>
                <c:pt idx="6">
                  <c:v>2680</c:v>
                </c:pt>
                <c:pt idx="7">
                  <c:v>7030</c:v>
                </c:pt>
                <c:pt idx="8">
                  <c:v>1000</c:v>
                </c:pt>
                <c:pt idx="9">
                  <c:v>2000</c:v>
                </c:pt>
                <c:pt idx="10">
                  <c:v>1500</c:v>
                </c:pt>
                <c:pt idx="11" formatCode="General">
                  <c:v>255</c:v>
                </c:pt>
                <c:pt idx="12" formatCode="General">
                  <c:v>470</c:v>
                </c:pt>
                <c:pt idx="13" formatCode="General">
                  <c:v>400</c:v>
                </c:pt>
                <c:pt idx="14" formatCode="General">
                  <c:v>340</c:v>
                </c:pt>
                <c:pt idx="15">
                  <c:v>1000</c:v>
                </c:pt>
                <c:pt idx="16" formatCode="General">
                  <c:v>500</c:v>
                </c:pt>
                <c:pt idx="17" formatCode="General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75-4635-B269-AE739BFDEB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$36,315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01-45C2-BCBB-3077B3C9FD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01-45C2-BCBB-3077B3C9FD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601-45C2-BCBB-3077B3C9FD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601-45C2-BCBB-3077B3C9FD2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601-45C2-BCBB-3077B3C9FD2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601-45C2-BCBB-3077B3C9FD2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601-45C2-BCBB-3077B3C9FD2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601-45C2-BCBB-3077B3C9FD2A}"/>
              </c:ext>
            </c:extLst>
          </c:dPt>
          <c:cat>
            <c:strRef>
              <c:f>Sheet1!$A$2:$A$9</c:f>
              <c:strCache>
                <c:ptCount val="8"/>
                <c:pt idx="0">
                  <c:v>Hyde Park</c:v>
                </c:pt>
                <c:pt idx="1">
                  <c:v>Sawgrass</c:v>
                </c:pt>
                <c:pt idx="2">
                  <c:v>Marsh Landing</c:v>
                </c:pt>
                <c:pt idx="3">
                  <c:v>Marsh Creek</c:v>
                </c:pt>
                <c:pt idx="4">
                  <c:v>Ponte Vedra Inn &amp; Club</c:v>
                </c:pt>
                <c:pt idx="5">
                  <c:v>Timaquana</c:v>
                </c:pt>
                <c:pt idx="6">
                  <c:v>Amelia River MGA</c:v>
                </c:pt>
                <c:pt idx="7">
                  <c:v>Palencia CC</c:v>
                </c:pt>
              </c:strCache>
            </c:strRef>
          </c:cat>
          <c:val>
            <c:numRef>
              <c:f>Sheet1!$B$2:$B$9</c:f>
              <c:numCache>
                <c:formatCode>#,##0</c:formatCode>
                <c:ptCount val="8"/>
                <c:pt idx="0">
                  <c:v>5000</c:v>
                </c:pt>
                <c:pt idx="1">
                  <c:v>13950</c:v>
                </c:pt>
                <c:pt idx="2">
                  <c:v>2000</c:v>
                </c:pt>
                <c:pt idx="3">
                  <c:v>3025</c:v>
                </c:pt>
                <c:pt idx="4" formatCode="General">
                  <c:v>650</c:v>
                </c:pt>
                <c:pt idx="5">
                  <c:v>6940</c:v>
                </c:pt>
                <c:pt idx="6" formatCode="General">
                  <c:v>250</c:v>
                </c:pt>
                <c:pt idx="7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A7-480B-9E7F-B36822265F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E55C0-95E4-4D51-ABD9-7D91BE5793C0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5D57E-6264-4C0E-9AD7-CE4695BDD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0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5D57E-6264-4C0E-9AD7-CE4695BDDF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228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879F-FB21-C789-3227-9C6BBE17E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91102-3219-D4FA-12B4-8EE96231E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75E43-78C3-1DC4-EAE6-248E588CF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57F91-1D10-72CB-4C75-55F17E30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2B05D-86DB-3C60-34AB-7E32D6702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1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D4D7-F42B-D3F2-C82C-45024B9B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FA42F3-5DDB-0DE6-2399-423266A89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89D06-A5A0-65C9-AA85-C8E72F6F5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8A0B8-492F-0FE1-B05A-41C54D67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D432A-7AC8-9FE4-8FEC-A7F60678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9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5D464F-3784-360B-E3E2-7CB0B9C63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F7734D-6196-3E4F-951E-E5D1ED132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44675-2FF4-2CD2-6BFA-BFBCC936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3CF53-EC12-96C8-200E-20DB94B6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38784-651A-21E0-313E-CDFA6022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74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E246-B096-D5E6-9B9F-FEB4813F7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562AA-25FA-9932-EE4F-9AA758369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4EB2A-AB08-CD9D-A712-FA4194D6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E9729-BCDB-18AC-E892-AC79FF32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2E10E-A88A-290B-B3AC-46B6A208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2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EE27-7F6F-AD69-C693-00B6CF2FF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EE227-84E8-A6CF-B344-16BD06F6F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77A94-97B9-3E64-4207-F30E7C347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0125E-CD53-4E82-9A24-BF96054B5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815DA-1639-FD2A-F111-2514CA6E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69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A2172-1A5C-DFE3-9A86-A6E9213D1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F6E4-06EF-2AD6-8097-86A2E25CE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683D1F-3E58-D711-594B-1DE13878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2226B-8329-B54F-845B-E7A650F35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A3C15-0C6F-C3A5-510E-FC106BAA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BB9D4-E90E-0FF7-C2FD-6365620AE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4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67305-C38A-39D8-0B4F-DE79BACDC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8341C-6903-4226-E7EE-C121D5CE2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D16CC-B7DE-B47B-53F0-E3FBF6595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642922-58FB-2294-43C8-35C39B23C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0DEAB-7215-54C3-E845-5D46F266A8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6640BE-1CCA-EBBC-4194-AB1325C04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77EC4D-7A10-A694-338D-779936499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6C84C8-AEA3-BBDA-D1C5-D0993DF2B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2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5CFC-C728-E8A6-5BFB-634465B80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E5741E-40EB-32CE-A1C5-51BD4EF87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66F9FA-4BC2-AA21-E52E-524C25132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F056A1-F17C-A627-2B92-053C60C3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6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081FEC-4BA0-3EA6-D498-F613402EE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CA50-6FF8-A0B4-2C7D-EE0BF46DB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B17BC-11C1-C434-8950-55F8B9F7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8979-C119-2671-40EF-3D48A2E2C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DB548-7572-4270-1411-F9CB1E161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A7A64-CED5-A675-84E6-5C8131CB0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9AABB7-6284-053F-AEC1-C705B8BF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B740E-FCDE-C248-B72D-5CE9090B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9F775-A117-F58C-8168-04BC9FBFE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6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7EEA-2B8E-82C4-F1A3-560ED5898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9D6F38-CB19-0473-A59E-60F0BBD9A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E6F1B-403E-0853-717E-48938B3CC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303307-92E6-07B8-A43F-EF28B869B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22CA3-538B-A5B1-5627-0354A9787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F4B7A-A160-446B-B945-5C52160BD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2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46CEBB-99FF-45AA-AD26-76AABCEB1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0B2F4-E793-D84D-3A68-DBB2B8449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759E64-93C7-658E-44CC-F21CCC2529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A16D-B1B6-4786-8C63-833CF3CBF8DC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DE87B-3D6C-1A37-6501-713E1F7CE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1348F-E59D-71B2-73DF-1C6E1F937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07EA4-1F25-41A2-B228-FD9149F68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0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CF865-CFF1-49A7-68BC-D1BF4A0B3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JAGA Charitable Trust, Inc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391CC8-FC11-6D8A-BAA8-587219E70C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30, 2023</a:t>
            </a:r>
          </a:p>
        </p:txBody>
      </p:sp>
    </p:spTree>
    <p:extLst>
      <p:ext uri="{BB962C8B-B14F-4D97-AF65-F5344CB8AC3E}">
        <p14:creationId xmlns:p14="http://schemas.microsoft.com/office/powerpoint/2010/main" val="381354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FBA8E-7CDB-BA0F-FD45-26C5958E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JAGA Member Contributions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57005AD-5696-B35F-94F0-2BE4A39ECD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992243"/>
              </p:ext>
            </p:extLst>
          </p:nvPr>
        </p:nvGraphicFramePr>
        <p:xfrm>
          <a:off x="838200" y="1825625"/>
          <a:ext cx="1051559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54448436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541557217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2151959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JAGA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663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Past JAGA Member Contributors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238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 Member Contributors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$43,770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401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 Member Contributors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$46,380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494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 YTD Member Contributors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$36,315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8249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1D54E4D-41A5-426B-F65A-13A4F3BD1D20}"/>
              </a:ext>
            </a:extLst>
          </p:cNvPr>
          <p:cNvSpPr txBox="1"/>
          <p:nvPr/>
        </p:nvSpPr>
        <p:spPr>
          <a:xfrm>
            <a:off x="3618275" y="4090221"/>
            <a:ext cx="4975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83% JAGA Members Contributed in the past</a:t>
            </a:r>
          </a:p>
          <a:p>
            <a:r>
              <a:rPr lang="en-US" dirty="0"/>
              <a:t>44% JAGA Members Contributed in 2022</a:t>
            </a:r>
          </a:p>
          <a:p>
            <a:r>
              <a:rPr lang="en-US" dirty="0"/>
              <a:t>17% JAGA Members Contributed in 2023YTDF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CE16724-E9BF-0FC1-4EA3-017E67355C33}"/>
              </a:ext>
            </a:extLst>
          </p:cNvPr>
          <p:cNvSpPr txBox="1"/>
          <p:nvPr/>
        </p:nvSpPr>
        <p:spPr>
          <a:xfrm>
            <a:off x="2979170" y="5653547"/>
            <a:ext cx="6471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How can we increase JAGA Member Participation?</a:t>
            </a:r>
          </a:p>
        </p:txBody>
      </p:sp>
    </p:spTree>
    <p:extLst>
      <p:ext uri="{BB962C8B-B14F-4D97-AF65-F5344CB8AC3E}">
        <p14:creationId xmlns:p14="http://schemas.microsoft.com/office/powerpoint/2010/main" val="146912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A9309-C52F-E232-BA32-41E865AF1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Income Sources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FFE6C90-7CCE-F1BF-7799-28ED39CCD4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395176"/>
              </p:ext>
            </p:extLst>
          </p:nvPr>
        </p:nvGraphicFramePr>
        <p:xfrm>
          <a:off x="838200" y="2120593"/>
          <a:ext cx="359614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7B15BB8-F86A-EB66-963F-1C93BC59E3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5126689"/>
              </p:ext>
            </p:extLst>
          </p:nvPr>
        </p:nvGraphicFramePr>
        <p:xfrm>
          <a:off x="4906298" y="2120592"/>
          <a:ext cx="5997676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0251354-3A23-AFC0-8C39-3D3F437CA57D}"/>
              </a:ext>
            </a:extLst>
          </p:cNvPr>
          <p:cNvSpPr txBox="1"/>
          <p:nvPr/>
        </p:nvSpPr>
        <p:spPr>
          <a:xfrm>
            <a:off x="2222084" y="1641528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2022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37119E-10C6-F804-5CDE-E2F05A0F0099}"/>
              </a:ext>
            </a:extLst>
          </p:cNvPr>
          <p:cNvSpPr txBox="1"/>
          <p:nvPr/>
        </p:nvSpPr>
        <p:spPr>
          <a:xfrm>
            <a:off x="7333037" y="1648366"/>
            <a:ext cx="14668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/>
              <a:t>2023 YTD</a:t>
            </a:r>
          </a:p>
        </p:txBody>
      </p:sp>
    </p:spTree>
    <p:extLst>
      <p:ext uri="{BB962C8B-B14F-4D97-AF65-F5344CB8AC3E}">
        <p14:creationId xmlns:p14="http://schemas.microsoft.com/office/powerpoint/2010/main" val="207099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21779-A393-E10D-2198-2ABC01897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9183"/>
            <a:ext cx="10515600" cy="1325563"/>
          </a:xfrm>
        </p:spPr>
        <p:txBody>
          <a:bodyPr/>
          <a:lstStyle/>
          <a:p>
            <a:r>
              <a:rPr lang="en-US" dirty="0"/>
              <a:t>JAGA Member Contributions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EBEDD29-749E-3908-02ED-2AFC3ED6BD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794706"/>
              </p:ext>
            </p:extLst>
          </p:nvPr>
        </p:nvGraphicFramePr>
        <p:xfrm>
          <a:off x="425244" y="2100929"/>
          <a:ext cx="37338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95E16C93-457B-193C-8B26-1D0662584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6260052"/>
              </p:ext>
            </p:extLst>
          </p:nvPr>
        </p:nvGraphicFramePr>
        <p:xfrm>
          <a:off x="3746088" y="2110759"/>
          <a:ext cx="4218038" cy="3542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648FE9E6-0BA4-6AF6-487F-EE808D68C3EA}"/>
              </a:ext>
            </a:extLst>
          </p:cNvPr>
          <p:cNvSpPr txBox="1"/>
          <p:nvPr/>
        </p:nvSpPr>
        <p:spPr>
          <a:xfrm flipH="1">
            <a:off x="1953178" y="1459855"/>
            <a:ext cx="940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2021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1A8ECA-BC06-052E-DDC3-60B4F5E224EB}"/>
              </a:ext>
            </a:extLst>
          </p:cNvPr>
          <p:cNvSpPr txBox="1"/>
          <p:nvPr/>
        </p:nvSpPr>
        <p:spPr>
          <a:xfrm>
            <a:off x="5486403" y="1457322"/>
            <a:ext cx="12388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/>
              <a:t>2022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3C7FEC-6CE8-23D0-B1DD-DCAB3632CC1C}"/>
              </a:ext>
            </a:extLst>
          </p:cNvPr>
          <p:cNvSpPr txBox="1"/>
          <p:nvPr/>
        </p:nvSpPr>
        <p:spPr>
          <a:xfrm>
            <a:off x="8967032" y="1457320"/>
            <a:ext cx="14158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/>
              <a:t>2023 YTD</a:t>
            </a:r>
          </a:p>
        </p:txBody>
      </p:sp>
      <p:graphicFrame>
        <p:nvGraphicFramePr>
          <p:cNvPr id="25" name="Chart 24">
            <a:extLst>
              <a:ext uri="{FF2B5EF4-FFF2-40B4-BE49-F238E27FC236}">
                <a16:creationId xmlns:a16="http://schemas.microsoft.com/office/drawing/2014/main" id="{2CCC6CC4-D030-C101-9EE4-9CE63F5884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0247046"/>
              </p:ext>
            </p:extLst>
          </p:nvPr>
        </p:nvGraphicFramePr>
        <p:xfrm>
          <a:off x="7462695" y="2104103"/>
          <a:ext cx="4218037" cy="3119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9398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7A93-DDF7-89DE-07AD-3D35D584B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D1F48-7DB0-F212-3413-B467BB1AD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Objectives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Earn &gt; 0.37% which is current WF Savings Account return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Conservative, Low Risk, Liquidity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Maintain Wells Fargo Checking and Savings Accounts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Process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 Met with Wells Fargo, RW Wealth and Morgan Stanley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Morgan Stanley offered best terms including no Advisory Fees, access to Preferred Savings (FDIC Insured); Money Market Funds and Fixed Term CD’s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Opened Morgan Stanley Account – linked to Wells Fargo Checking Account and QuickBooks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Funding Morgan Stanley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$90,000 - $100,000 to Preferred Savings returning approximately 5%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$60,000 invested in Fixed, Non-callable CD’s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Reserved Savings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456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11298</TotalTime>
  <Words>194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JAGA Charitable Trust, Inc</vt:lpstr>
      <vt:lpstr>JAGA Member Contributions</vt:lpstr>
      <vt:lpstr>Income Sources</vt:lpstr>
      <vt:lpstr>JAGA Member Contributions</vt:lpstr>
      <vt:lpstr>Investment Strategy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JAGA Charitable Trust, Inc</dc:title>
  <dc:creator>Ronald Smith</dc:creator>
  <cp:lastModifiedBy>wayne st. clair</cp:lastModifiedBy>
  <cp:revision>2</cp:revision>
  <cp:lastPrinted>2023-10-28T11:41:26Z</cp:lastPrinted>
  <dcterms:created xsi:type="dcterms:W3CDTF">2023-10-23T19:15:42Z</dcterms:created>
  <dcterms:modified xsi:type="dcterms:W3CDTF">2023-11-03T20:35:50Z</dcterms:modified>
</cp:coreProperties>
</file>